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85" r:id="rId3"/>
    <p:sldId id="275" r:id="rId4"/>
    <p:sldId id="276" r:id="rId5"/>
    <p:sldId id="277" r:id="rId6"/>
    <p:sldId id="278" r:id="rId7"/>
    <p:sldId id="279" r:id="rId8"/>
    <p:sldId id="280" r:id="rId9"/>
    <p:sldId id="281" r:id="rId10"/>
    <p:sldId id="282" r:id="rId11"/>
    <p:sldId id="283" r:id="rId12"/>
    <p:sldId id="284"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0" d="100"/>
          <a:sy n="70" d="100"/>
        </p:scale>
        <p:origin x="51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E283F1-C7CE-46A5-B776-035D21BBB2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E283F1-C7CE-46A5-B776-035D21BBB23B}" type="datetimeFigureOut">
              <a:rPr lang="en-US" smtClean="0"/>
              <a:pPr/>
              <a:t>2/19/2015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E283F1-C7CE-46A5-B776-035D21BBB23B}"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E283F1-C7CE-46A5-B776-035D21BBB23B}" type="datetimeFigureOut">
              <a:rPr lang="en-US" smtClean="0"/>
              <a:pPr/>
              <a:t>2/19/2015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E283F1-C7CE-46A5-B776-035D21BBB23B}" type="datetimeFigureOut">
              <a:rPr lang="en-US" smtClean="0"/>
              <a:pPr/>
              <a:t>2/19/2015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E283F1-C7CE-46A5-B776-035D21BBB23B}" type="datetimeFigureOut">
              <a:rPr lang="en-US" smtClean="0"/>
              <a:pPr/>
              <a:t>2/19/2015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283F1-C7CE-46A5-B776-035D21BBB23B}"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E283F1-C7CE-46A5-B776-035D21BBB23B}" type="datetimeFigureOut">
              <a:rPr lang="en-US" smtClean="0"/>
              <a:pPr/>
              <a:t>2/19/2015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205EF-59E0-4906-AE84-79A9AC2A16F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E283F1-C7CE-46A5-B776-035D21BBB23B}" type="datetimeFigureOut">
              <a:rPr lang="en-US" smtClean="0"/>
              <a:pPr/>
              <a:t>2/19/2015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205EF-59E0-4906-AE84-79A9AC2A16F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1916" t="7574" r="2574" b="50139"/>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2971800" y="0"/>
            <a:ext cx="5181600" cy="6858000"/>
          </a:xfrm>
          <a:prstGeom prst="rect">
            <a:avLst/>
          </a:prstGeom>
          <a:noFill/>
          <a:ln w="9525">
            <a:noFill/>
            <a:miter lim="800000"/>
            <a:headEnd/>
            <a:tailEnd/>
          </a:ln>
        </p:spPr>
      </p:pic>
      <p:sp>
        <p:nvSpPr>
          <p:cNvPr id="6" name="Rectangle 5"/>
          <p:cNvSpPr/>
          <p:nvPr/>
        </p:nvSpPr>
        <p:spPr>
          <a:xfrm>
            <a:off x="2971800" y="2514600"/>
            <a:ext cx="43434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sp>
        <p:nvSpPr>
          <p:cNvPr id="7" name="TextBox 6"/>
          <p:cNvSpPr txBox="1"/>
          <p:nvPr/>
        </p:nvSpPr>
        <p:spPr>
          <a:xfrm>
            <a:off x="914400" y="1600200"/>
            <a:ext cx="7315200" cy="3539430"/>
          </a:xfrm>
          <a:prstGeom prst="rect">
            <a:avLst/>
          </a:prstGeom>
          <a:noFill/>
        </p:spPr>
        <p:txBody>
          <a:bodyPr wrap="square" rtlCol="0">
            <a:spAutoFit/>
          </a:bodyPr>
          <a:lstStyle/>
          <a:p>
            <a:pPr marL="287338" indent="-287338">
              <a:buFont typeface="Arial" pitchFamily="34" charset="0"/>
              <a:buChar char="•"/>
            </a:pPr>
            <a:r>
              <a:rPr lang="en-US" sz="2800" dirty="0"/>
              <a:t>Please note that Dr. </a:t>
            </a:r>
            <a:r>
              <a:rPr lang="en-US" sz="2800" dirty="0" smtClean="0"/>
              <a:t>X </a:t>
            </a:r>
            <a:r>
              <a:rPr lang="en-US" sz="2800" dirty="0"/>
              <a:t>received a one year interruption of </a:t>
            </a:r>
            <a:r>
              <a:rPr lang="en-US" sz="2800" dirty="0" smtClean="0"/>
              <a:t>his/her </a:t>
            </a:r>
            <a:r>
              <a:rPr lang="en-US" sz="2800" dirty="0"/>
              <a:t>tenure clock by virtue of university policy. Under these circumstances, the criteria for promotion and tenure are no different than for faculty whose tenure clock has not been interrupted.  We therefore request that this situation not be a factor in your letter of evaluation.</a:t>
            </a:r>
            <a:endParaRPr lang="en-US" sz="28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sp>
        <p:nvSpPr>
          <p:cNvPr id="7" name="TextBox 6"/>
          <p:cNvSpPr txBox="1"/>
          <p:nvPr/>
        </p:nvSpPr>
        <p:spPr>
          <a:xfrm>
            <a:off x="914400" y="2286000"/>
            <a:ext cx="7315200" cy="1384995"/>
          </a:xfrm>
          <a:prstGeom prst="rect">
            <a:avLst/>
          </a:prstGeom>
          <a:noFill/>
        </p:spPr>
        <p:txBody>
          <a:bodyPr wrap="square" rtlCol="0">
            <a:spAutoFit/>
          </a:bodyPr>
          <a:lstStyle/>
          <a:p>
            <a:pPr marL="287338" indent="-287338">
              <a:buFont typeface="Arial" pitchFamily="34" charset="0"/>
              <a:buChar char="•"/>
            </a:pPr>
            <a:r>
              <a:rPr lang="en-US" sz="2800" dirty="0" smtClean="0"/>
              <a:t>Men </a:t>
            </a:r>
            <a:r>
              <a:rPr lang="en-US" sz="2800" dirty="0"/>
              <a:t>/</a:t>
            </a:r>
            <a:r>
              <a:rPr lang="en-US" sz="2800" dirty="0" smtClean="0"/>
              <a:t> women?</a:t>
            </a:r>
          </a:p>
          <a:p>
            <a:pPr marL="287338" indent="-287338">
              <a:buFont typeface="Arial" pitchFamily="34" charset="0"/>
              <a:buChar char="•"/>
            </a:pPr>
            <a:endParaRPr lang="en-US" sz="2800" dirty="0" smtClean="0"/>
          </a:p>
          <a:p>
            <a:pPr marL="287338" indent="-287338">
              <a:buFont typeface="Arial" pitchFamily="34" charset="0"/>
              <a:buChar char="•"/>
            </a:pPr>
            <a:r>
              <a:rPr lang="en-US" sz="2800" dirty="0" smtClean="0"/>
              <a:t>Opt in </a:t>
            </a:r>
            <a:r>
              <a:rPr lang="en-US" sz="2800" dirty="0"/>
              <a:t>/</a:t>
            </a:r>
            <a:r>
              <a:rPr lang="en-US" sz="2800" dirty="0" smtClean="0"/>
              <a:t> opt out?</a:t>
            </a:r>
            <a:endParaRPr lang="en-US" sz="2800" dirty="0"/>
          </a:p>
        </p:txBody>
      </p:sp>
    </p:spTree>
    <p:extLst>
      <p:ext uri="{BB962C8B-B14F-4D97-AF65-F5344CB8AC3E}">
        <p14:creationId xmlns:p14="http://schemas.microsoft.com/office/powerpoint/2010/main" val="16750251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0" y="6488668"/>
            <a:ext cx="5553572" cy="369332"/>
          </a:xfrm>
          <a:prstGeom prst="rect">
            <a:avLst/>
          </a:prstGeom>
          <a:noFill/>
        </p:spPr>
        <p:txBody>
          <a:bodyPr wrap="none" rtlCol="0">
            <a:spAutoFit/>
          </a:bodyPr>
          <a:lstStyle/>
          <a:p>
            <a:r>
              <a:rPr lang="en-US" dirty="0" smtClean="0"/>
              <a:t>http://www.purdue.edu/provost/faculty/promotion.html</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52" t="9817" r="2312" b="51227"/>
          <a:stretch/>
        </p:blipFill>
        <p:spPr bwMode="auto">
          <a:xfrm>
            <a:off x="-18803" y="0"/>
            <a:ext cx="9144000" cy="63138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31498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0" y="6488668"/>
            <a:ext cx="5553572" cy="369332"/>
          </a:xfrm>
          <a:prstGeom prst="rect">
            <a:avLst/>
          </a:prstGeom>
          <a:noFill/>
        </p:spPr>
        <p:txBody>
          <a:bodyPr wrap="none" rtlCol="0">
            <a:spAutoFit/>
          </a:bodyPr>
          <a:lstStyle/>
          <a:p>
            <a:r>
              <a:rPr lang="en-US" dirty="0" smtClean="0"/>
              <a:t>http://www.purdue.edu/provost/faculty/promotion.html</a:t>
            </a:r>
            <a:endParaRPr lang="en-US" dirty="0"/>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123" t="9550" r="2342" b="51246"/>
          <a:stretch/>
        </p:blipFill>
        <p:spPr bwMode="auto">
          <a:xfrm>
            <a:off x="13854" y="-4948"/>
            <a:ext cx="9108375" cy="63295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3"/>
          <p:cNvSpPr txBox="1"/>
          <p:nvPr/>
        </p:nvSpPr>
        <p:spPr>
          <a:xfrm>
            <a:off x="0" y="6488668"/>
            <a:ext cx="5889433" cy="369332"/>
          </a:xfrm>
          <a:prstGeom prst="rect">
            <a:avLst/>
          </a:prstGeom>
          <a:noFill/>
        </p:spPr>
        <p:txBody>
          <a:bodyPr wrap="none" rtlCol="0">
            <a:spAutoFit/>
          </a:bodyPr>
          <a:lstStyle/>
          <a:p>
            <a:r>
              <a:rPr lang="en-US" dirty="0" smtClean="0"/>
              <a:t>http://www.purdue.edu/provost/faculty/facultypolicies.html</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2286" t="9594" r="2000" b="55834"/>
          <a:stretch/>
        </p:blipFill>
        <p:spPr bwMode="auto">
          <a:xfrm>
            <a:off x="0" y="33908"/>
            <a:ext cx="9144000" cy="5581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cstate="print"/>
          <a:srcRect/>
          <a:stretch>
            <a:fillRect/>
          </a:stretch>
        </p:blipFill>
        <p:spPr bwMode="auto">
          <a:xfrm>
            <a:off x="0" y="685800"/>
            <a:ext cx="9144000" cy="5105401"/>
          </a:xfrm>
          <a:prstGeom prst="rect">
            <a:avLst/>
          </a:prstGeom>
          <a:noFill/>
          <a:ln w="9525">
            <a:noFill/>
            <a:miter lim="800000"/>
            <a:headEnd/>
            <a:tailEnd/>
          </a:ln>
        </p:spPr>
      </p:pic>
      <p:pic>
        <p:nvPicPr>
          <p:cNvPr id="5" name="Picture 4"/>
          <p:cNvPicPr>
            <a:picLocks noChangeAspect="1" noChangeArrowheads="1"/>
          </p:cNvPicPr>
          <p:nvPr/>
        </p:nvPicPr>
        <p:blipFill>
          <a:blip r:embed="rId3" cstate="print"/>
          <a:srcRect/>
          <a:stretch>
            <a:fillRect/>
          </a:stretch>
        </p:blipFill>
        <p:spPr bwMode="auto">
          <a:xfrm>
            <a:off x="304800" y="228600"/>
            <a:ext cx="2028825" cy="619125"/>
          </a:xfrm>
          <a:prstGeom prst="rect">
            <a:avLst/>
          </a:prstGeom>
          <a:noFill/>
          <a:ln w="9525">
            <a:noFill/>
            <a:miter lim="800000"/>
            <a:headEnd/>
            <a:tailEnd/>
          </a:ln>
        </p:spPr>
      </p:pic>
      <p:sp>
        <p:nvSpPr>
          <p:cNvPr id="7" name="Rectangle 6"/>
          <p:cNvSpPr/>
          <p:nvPr/>
        </p:nvSpPr>
        <p:spPr>
          <a:xfrm>
            <a:off x="609600" y="2819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2771" name="Picture 3"/>
          <p:cNvPicPr>
            <a:picLocks noChangeAspect="1" noChangeArrowheads="1"/>
          </p:cNvPicPr>
          <p:nvPr/>
        </p:nvPicPr>
        <p:blipFill>
          <a:blip r:embed="rId3" cstate="print"/>
          <a:srcRect/>
          <a:stretch>
            <a:fillRect/>
          </a:stretch>
        </p:blipFill>
        <p:spPr bwMode="auto">
          <a:xfrm>
            <a:off x="914400" y="1676400"/>
            <a:ext cx="7543800" cy="1752600"/>
          </a:xfrm>
          <a:prstGeom prst="rect">
            <a:avLst/>
          </a:prstGeom>
          <a:noFill/>
          <a:ln w="9525">
            <a:noFill/>
            <a:miter lim="800000"/>
            <a:headEnd/>
            <a:tailEnd/>
          </a:ln>
        </p:spPr>
      </p:pic>
      <p:sp>
        <p:nvSpPr>
          <p:cNvPr id="6" name="Rectangle 5"/>
          <p:cNvSpPr/>
          <p:nvPr/>
        </p:nvSpPr>
        <p:spPr>
          <a:xfrm>
            <a:off x="2057400" y="25146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562600" y="30480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3794" name="Picture 2"/>
          <p:cNvPicPr>
            <a:picLocks noChangeAspect="1" noChangeArrowheads="1"/>
          </p:cNvPicPr>
          <p:nvPr/>
        </p:nvPicPr>
        <p:blipFill>
          <a:blip r:embed="rId3" cstate="print"/>
          <a:srcRect/>
          <a:stretch>
            <a:fillRect/>
          </a:stretch>
        </p:blipFill>
        <p:spPr bwMode="auto">
          <a:xfrm>
            <a:off x="0" y="1066801"/>
            <a:ext cx="9144000" cy="5486399"/>
          </a:xfrm>
          <a:prstGeom prst="rect">
            <a:avLst/>
          </a:prstGeom>
          <a:noFill/>
          <a:ln w="9525">
            <a:noFill/>
            <a:miter lim="800000"/>
            <a:headEnd/>
            <a:tailEnd/>
          </a:ln>
        </p:spPr>
      </p:pic>
      <p:sp>
        <p:nvSpPr>
          <p:cNvPr id="6" name="Rectangle 5"/>
          <p:cNvSpPr/>
          <p:nvPr/>
        </p:nvSpPr>
        <p:spPr>
          <a:xfrm>
            <a:off x="5410200" y="2819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77000" y="3581400"/>
            <a:ext cx="1524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600200" y="1752600"/>
            <a:ext cx="5334000" cy="3048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4818" name="Picture 2"/>
          <p:cNvPicPr>
            <a:picLocks noChangeAspect="1" noChangeArrowheads="1"/>
          </p:cNvPicPr>
          <p:nvPr/>
        </p:nvPicPr>
        <p:blipFill>
          <a:blip r:embed="rId3" cstate="print"/>
          <a:srcRect/>
          <a:stretch>
            <a:fillRect/>
          </a:stretch>
        </p:blipFill>
        <p:spPr bwMode="auto">
          <a:xfrm>
            <a:off x="914400" y="1600200"/>
            <a:ext cx="7315200" cy="1524000"/>
          </a:xfrm>
          <a:prstGeom prst="rect">
            <a:avLst/>
          </a:prstGeom>
          <a:noFill/>
          <a:ln w="9525">
            <a:noFill/>
            <a:miter lim="800000"/>
            <a:headEnd/>
            <a:tailEnd/>
          </a:ln>
        </p:spPr>
      </p:pic>
      <p:sp>
        <p:nvSpPr>
          <p:cNvPr id="6" name="Rectangle 5"/>
          <p:cNvSpPr/>
          <p:nvPr/>
        </p:nvSpPr>
        <p:spPr>
          <a:xfrm>
            <a:off x="4114800" y="1752600"/>
            <a:ext cx="2667000" cy="228600"/>
          </a:xfrm>
          <a:prstGeom prst="rect">
            <a:avLst/>
          </a:prstGeom>
          <a:solidFill>
            <a:srgbClr val="FFFF00">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cstate="print"/>
          <a:srcRect/>
          <a:stretch>
            <a:fillRect/>
          </a:stretch>
        </p:blipFill>
        <p:spPr bwMode="auto">
          <a:xfrm>
            <a:off x="304800" y="228600"/>
            <a:ext cx="2028825" cy="619125"/>
          </a:xfrm>
          <a:prstGeom prst="rect">
            <a:avLst/>
          </a:prstGeom>
          <a:noFill/>
          <a:ln w="9525">
            <a:noFill/>
            <a:miter lim="800000"/>
            <a:headEnd/>
            <a:tailEnd/>
          </a:ln>
        </p:spPr>
      </p:pic>
      <p:pic>
        <p:nvPicPr>
          <p:cNvPr id="35842" name="Picture 2"/>
          <p:cNvPicPr>
            <a:picLocks noChangeAspect="1" noChangeArrowheads="1"/>
          </p:cNvPicPr>
          <p:nvPr/>
        </p:nvPicPr>
        <p:blipFill>
          <a:blip r:embed="rId3" cstate="print"/>
          <a:srcRect/>
          <a:stretch>
            <a:fillRect/>
          </a:stretch>
        </p:blipFill>
        <p:spPr bwMode="auto">
          <a:xfrm>
            <a:off x="914399" y="1524000"/>
            <a:ext cx="7315201" cy="4191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863</TotalTime>
  <Words>80</Words>
  <Application>Microsoft Office PowerPoint</Application>
  <PresentationFormat>On-screen Show (4:3)</PresentationFormat>
  <Paragraphs>7</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Purdue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tammy</dc:creator>
  <cp:lastModifiedBy>Bush, Deidre J</cp:lastModifiedBy>
  <cp:revision>97</cp:revision>
  <dcterms:created xsi:type="dcterms:W3CDTF">2012-02-06T19:30:44Z</dcterms:created>
  <dcterms:modified xsi:type="dcterms:W3CDTF">2015-02-19T18:49:35Z</dcterms:modified>
</cp:coreProperties>
</file>